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78" r:id="rId2"/>
    <p:sldMasterId id="2147483797" r:id="rId3"/>
  </p:sldMasterIdLst>
  <p:notesMasterIdLst>
    <p:notesMasterId r:id="rId23"/>
  </p:notesMasterIdLst>
  <p:sldIdLst>
    <p:sldId id="448" r:id="rId4"/>
    <p:sldId id="445" r:id="rId5"/>
    <p:sldId id="451" r:id="rId6"/>
    <p:sldId id="457" r:id="rId7"/>
    <p:sldId id="458" r:id="rId8"/>
    <p:sldId id="456" r:id="rId9"/>
    <p:sldId id="459" r:id="rId10"/>
    <p:sldId id="438" r:id="rId11"/>
    <p:sldId id="452" r:id="rId12"/>
    <p:sldId id="449" r:id="rId13"/>
    <p:sldId id="460" r:id="rId14"/>
    <p:sldId id="461" r:id="rId15"/>
    <p:sldId id="462" r:id="rId16"/>
    <p:sldId id="463" r:id="rId17"/>
    <p:sldId id="465" r:id="rId18"/>
    <p:sldId id="453" r:id="rId19"/>
    <p:sldId id="454" r:id="rId20"/>
    <p:sldId id="440" r:id="rId21"/>
    <p:sldId id="455" r:id="rId2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66"/>
    <a:srgbClr val="FF00FF"/>
    <a:srgbClr val="F9DB13"/>
  </p:clrMru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中度样式 4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7CE84F3-28C3-443E-9E96-99CF82512B78}" styleName="深色样式 1 - 强调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8" autoAdjust="0"/>
    <p:restoredTop sz="94660"/>
  </p:normalViewPr>
  <p:slideViewPr>
    <p:cSldViewPr>
      <p:cViewPr varScale="1">
        <p:scale>
          <a:sx n="108" d="100"/>
          <a:sy n="108" d="100"/>
        </p:scale>
        <p:origin x="-1086" y="-78"/>
      </p:cViewPr>
      <p:guideLst>
        <p:guide orient="horz" pos="2069"/>
        <p:guide pos="285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03A9AB-4943-4BE8-AF35-2E4FBAF49DAA}" type="datetimeFigureOut">
              <a:rPr lang="zh-CN" altLang="en-US" smtClean="0"/>
              <a:pPr/>
              <a:t>2019/2/21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6178D-6CDB-4E93-90A1-C6138C0F509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B6CD29-DDB5-4F8C-876C-398CA0CFEAC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0E584-6310-4A65-B85B-716EBA939D26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E59AC-9E5C-4050-AC22-D0F61C24B1B5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5960A-83BF-4F8F-A283-70676DB3438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3491" y="796631"/>
            <a:ext cx="6251304" cy="2700706"/>
          </a:xfrm>
        </p:spPr>
        <p:txBody>
          <a:bodyPr bIns="0" anchor="b">
            <a:normAutofit/>
          </a:bodyPr>
          <a:lstStyle>
            <a:lvl1pPr algn="ctr">
              <a:defRPr sz="5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3491" y="3497337"/>
            <a:ext cx="6251304" cy="1011489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BCCB84-FD33-47E6-AD82-4838D29360C4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43490" y="329308"/>
            <a:ext cx="3719283" cy="309201"/>
          </a:xfrm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7760" y="798973"/>
            <a:ext cx="802005" cy="503578"/>
          </a:xfrm>
        </p:spPr>
        <p:txBody>
          <a:bodyPr/>
          <a:lstStyle/>
          <a:p>
            <a:pPr>
              <a:defRPr/>
            </a:pPr>
            <a:fld id="{6577732E-4284-45C4-833A-26AE7E599A2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19288857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FA9857-3DFF-4710-B9EA-E5F6A14A3E45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5E137D-56F7-4389-8357-C7249061463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599165918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2" y="1756130"/>
            <a:ext cx="6251302" cy="1952270"/>
          </a:xfrm>
        </p:spPr>
        <p:txBody>
          <a:bodyPr anchor="b">
            <a:normAutofit/>
          </a:bodyPr>
          <a:lstStyle>
            <a:lvl1pPr algn="ctr"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4318" y="3708400"/>
            <a:ext cx="6251302" cy="1110725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3F907B-94D7-4600-8B57-9708931AE103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67D3F0-FEC4-47B9-8F9A-30BBF80D1A8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33502583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251303" cy="105930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1" y="2013936"/>
            <a:ext cx="2965632" cy="343756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9162" y="2013936"/>
            <a:ext cx="2965424" cy="3437559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38245F-936A-4A21-A923-D4ADF98298A3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F63A35-4B29-4F56-B8F4-D33331C60934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907472680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251303" cy="10563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2965631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2965631" cy="264445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9270" y="2023004"/>
            <a:ext cx="2965523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9270" y="2821491"/>
            <a:ext cx="2965523" cy="263737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07DFA8-D5F6-49FF-A449-DFB6D355B76E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BE6AC6-49E2-49B6-AB58-EF2377553062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259901263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D5DC06-47F6-43D9-9F21-1A767F247623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E7BE1C-72AE-4059-9C94-F170DF434AB8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367975826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5553E2-8558-4EAA-B496-FDC755350A73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6E2B0E-35E4-435B-891B-99213C8A9F5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727153261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406519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506719" cy="4658826"/>
          </a:xfrm>
        </p:spPr>
        <p:txBody>
          <a:bodyPr anchor="ctr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1501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7E7BAA-E7D3-4944-BA0A-82B920965374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C448DD-D84F-4383-8F29-C92538E00995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57279219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04B26-B5D4-4895-B9C3-975E94D9EC1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996501" y="482171"/>
            <a:ext cx="3511387" cy="5149101"/>
            <a:chOff x="4996501" y="482171"/>
            <a:chExt cx="3511387" cy="5149101"/>
          </a:xfrm>
        </p:grpSpPr>
        <p:sp>
          <p:nvSpPr>
            <p:cNvPr id="14" name="Rectangle 13"/>
            <p:cNvSpPr/>
            <p:nvPr/>
          </p:nvSpPr>
          <p:spPr>
            <a:xfrm>
              <a:off x="4996501" y="482171"/>
              <a:ext cx="3511387" cy="5149101"/>
            </a:xfrm>
            <a:prstGeom prst="rect">
              <a:avLst/>
            </a:prstGeom>
            <a:blipFill dpi="0" rotWithShape="1">
              <a:blip r:embed="rId2" cstate="print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5312152" y="812506"/>
              <a:ext cx="2883013" cy="447936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9" y="1129513"/>
            <a:ext cx="308049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 defTabSz="914400">
              <a:spcBef>
                <a:spcPts val="1800"/>
              </a:spcBef>
            </a:pPr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07607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082905" cy="320123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40B361DC-5CE3-420E-8427-2046D4FE0C56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082083" cy="320931"/>
          </a:xfrm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9ABEDD-BB88-4381-8A57-52554A99708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619893085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6F4A85-AD14-4067-9DA1-25A4C09E396A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CE08E8-5E91-47C9-BC49-607EA9027116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581741111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2373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2" y="798974"/>
            <a:ext cx="4985762" cy="465988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887E65-3565-4F3A-9F72-73719D0F5A7F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CB4F33-BC7D-487E-9B36-4D14BC6158C8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737653312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202817681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fld id="{416B3185-152A-4D21-A480-52B16A24AC9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C2A13-9094-43A3-A917-AFAB9990C5C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BCCB84-FD33-47E6-AD82-4838D29360C4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7732E-4284-45C4-833A-26AE7E599A2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FA9857-3DFF-4710-B9EA-E5F6A14A3E45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5E137D-56F7-4389-8357-C7249061463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3F907B-94D7-4600-8B57-9708931AE103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67D3F0-FEC4-47B9-8F9A-30BBF80D1A8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38245F-936A-4A21-A923-D4ADF98298A3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F63A35-4B29-4F56-B8F4-D33331C60934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07DFA8-D5F6-49FF-A449-DFB6D355B76E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BE6AC6-49E2-49B6-AB58-EF2377553062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D5DC06-47F6-43D9-9F21-1A767F247623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E7BE1C-72AE-4059-9C94-F170DF434AB8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5553E2-8558-4EAA-B496-FDC755350A73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6E2B0E-35E4-435B-891B-99213C8A9F5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7E7BAA-E7D3-4944-BA0A-82B920965374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C448DD-D84F-4383-8F29-C92538E00995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B361DC-5CE3-420E-8427-2046D4FE0C56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9ABEDD-BB88-4381-8A57-52554A99708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6F4A85-AD14-4067-9DA1-25A4C09E396A}" type="datetimeFigureOut">
              <a:rPr lang="zh-CN" altLang="en-US" smtClean="0"/>
              <a:pPr>
                <a:defRPr/>
              </a:pPr>
              <a:t>2019/2/21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CE08E8-5E91-47C9-BC49-607EA9027116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646F1-31F1-4D4C-A086-53FD9A293F6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884001-731A-4EB7-B6DF-CC5DD3EB008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fld id="{416B3185-152A-4D21-A480-52B16A24AC90}" type="slidenum">
              <a:rPr lang="en-US" altLang="zh-CN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2A2AE-B0FC-4679-8378-EF1B04A099B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7C440-0770-42B5-B91E-ED67D2D186D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84499-E2BE-4D45-BC3B-E03B38FCE4D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FFF72-FAFC-4A63-AF1E-DD4A083502B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1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37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3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18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2.xml"/><Relationship Id="rId21" Type="http://schemas.openxmlformats.org/officeDocument/2006/relationships/theme" Target="../theme/theme3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1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1.xml"/><Relationship Id="rId16" Type="http://schemas.openxmlformats.org/officeDocument/2006/relationships/slideLayout" Target="../slideLayouts/slideLayout55.xml"/><Relationship Id="rId20" Type="http://schemas.openxmlformats.org/officeDocument/2006/relationships/slideLayout" Target="../slideLayouts/slideLayout59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49.xml"/><Relationship Id="rId19" Type="http://schemas.openxmlformats.org/officeDocument/2006/relationships/slideLayout" Target="../slideLayouts/slideLayout58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noProof="1">
                <a:latin typeface="+mn-lt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051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noProof="1">
                <a:latin typeface="+mn-lt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052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66614DE8-0B97-4A2A-91AC-F557ABD816F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  <p:sldLayoutId id="2147483774" r:id="rId18"/>
    <p:sldLayoutId id="2147483775" r:id="rId19"/>
    <p:sldLayoutId id="2147483776" r:id="rId20"/>
    <p:sldLayoutId id="2147483777" r:id="rId21"/>
  </p:sldLayoutIdLst>
  <p:transition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24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b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3622291"/>
            <a:ext cx="9144000" cy="251227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769" b="-2769"/>
          <a:stretch/>
        </p:blipFill>
        <p:spPr>
          <a:xfrm>
            <a:off x="0" y="6135624"/>
            <a:ext cx="9144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251303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25130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2650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3719283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14884001-731A-4EB7-B6DF-CC5DD3EB008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4768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0386593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  <p:sldLayoutId id="2147483795" r:id="rId17"/>
    <p:sldLayoutId id="2147483796" r:id="rId18"/>
  </p:sldLayoutIdLst>
  <p:transition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2019/2/21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  <p:sldLayoutId id="2147483811" r:id="rId14"/>
    <p:sldLayoutId id="2147483812" r:id="rId15"/>
    <p:sldLayoutId id="2147483813" r:id="rId16"/>
    <p:sldLayoutId id="2147483814" r:id="rId17"/>
    <p:sldLayoutId id="2147483815" r:id="rId18"/>
    <p:sldLayoutId id="2147483816" r:id="rId19"/>
    <p:sldLayoutId id="2147483817" r:id="rId20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5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4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6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3"/>
          <p:cNvSpPr txBox="1">
            <a:spLocks noChangeArrowheads="1"/>
          </p:cNvSpPr>
          <p:nvPr/>
        </p:nvSpPr>
        <p:spPr bwMode="auto">
          <a:xfrm>
            <a:off x="571472" y="500042"/>
            <a:ext cx="52562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b="1" dirty="0" smtClean="0">
                <a:solidFill>
                  <a:srgbClr val="CC0000"/>
                </a:solidFill>
                <a:latin typeface="Calibri" pitchFamily="34" charset="0"/>
                <a:ea typeface="楷体_GB2312" pitchFamily="49" charset="-122"/>
              </a:rPr>
              <a:t>七年级数学</a:t>
            </a:r>
            <a:r>
              <a:rPr lang="en-US" altLang="zh-CN" sz="2800" b="1" dirty="0" smtClean="0">
                <a:solidFill>
                  <a:srgbClr val="CC0000"/>
                </a:solidFill>
                <a:latin typeface="Calibri" pitchFamily="34" charset="0"/>
                <a:ea typeface="楷体_GB2312" pitchFamily="49" charset="-122"/>
              </a:rPr>
              <a:t>·</a:t>
            </a:r>
            <a:r>
              <a:rPr lang="zh-CN" altLang="en-US" sz="2800" b="1" dirty="0" smtClean="0">
                <a:solidFill>
                  <a:srgbClr val="CC0000"/>
                </a:solidFill>
                <a:latin typeface="Calibri" pitchFamily="34" charset="0"/>
                <a:ea typeface="楷体_GB2312" pitchFamily="49" charset="-122"/>
              </a:rPr>
              <a:t>下    新课标</a:t>
            </a:r>
            <a:r>
              <a:rPr lang="en-US" altLang="zh-CN" sz="2800" b="1" dirty="0" smtClean="0">
                <a:solidFill>
                  <a:srgbClr val="CC0000"/>
                </a:solidFill>
                <a:latin typeface="Calibri" pitchFamily="34" charset="0"/>
                <a:ea typeface="楷体_GB2312" pitchFamily="49" charset="-122"/>
              </a:rPr>
              <a:t>[</a:t>
            </a:r>
            <a:r>
              <a:rPr lang="zh-CN" altLang="en-US" sz="2800" b="1" dirty="0" smtClean="0">
                <a:solidFill>
                  <a:srgbClr val="CC0000"/>
                </a:solidFill>
                <a:latin typeface="Calibri" pitchFamily="34" charset="0"/>
                <a:ea typeface="楷体_GB2312" pitchFamily="49" charset="-122"/>
              </a:rPr>
              <a:t>冀教</a:t>
            </a:r>
            <a:r>
              <a:rPr lang="en-US" altLang="zh-CN" sz="2800" b="1" dirty="0" smtClean="0">
                <a:solidFill>
                  <a:srgbClr val="CC0000"/>
                </a:solidFill>
                <a:latin typeface="Calibri" pitchFamily="34" charset="0"/>
                <a:ea typeface="楷体_GB2312" pitchFamily="49" charset="-122"/>
              </a:rPr>
              <a:t>]</a:t>
            </a:r>
            <a:endParaRPr lang="zh-CN" altLang="en-US" b="1" dirty="0">
              <a:solidFill>
                <a:srgbClr val="CC0000"/>
              </a:solidFill>
              <a:latin typeface="Calibri" pitchFamily="34" charset="0"/>
              <a:ea typeface="楷体_GB2312" pitchFamily="49" charset="-122"/>
            </a:endParaRPr>
          </a:p>
        </p:txBody>
      </p:sp>
      <p:sp>
        <p:nvSpPr>
          <p:cNvPr id="12294" name="TextBox 16"/>
          <p:cNvSpPr txBox="1">
            <a:spLocks noChangeArrowheads="1"/>
          </p:cNvSpPr>
          <p:nvPr/>
        </p:nvSpPr>
        <p:spPr bwMode="auto">
          <a:xfrm>
            <a:off x="1475656" y="1484784"/>
            <a:ext cx="621510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solidFill>
                  <a:srgbClr val="CC0000"/>
                </a:solidFill>
                <a:latin typeface="Calibri" pitchFamily="34" charset="0"/>
              </a:rPr>
              <a:t>第七章       相交线与平行线</a:t>
            </a:r>
            <a:endParaRPr lang="zh-CN" altLang="en-US" sz="4000" b="1" dirty="0">
              <a:solidFill>
                <a:srgbClr val="CC0000"/>
              </a:solidFill>
              <a:latin typeface="Calibri" pitchFamily="34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403350" y="5300663"/>
            <a:ext cx="2016125" cy="1009650"/>
            <a:chOff x="340" y="3022"/>
            <a:chExt cx="1270" cy="636"/>
          </a:xfrm>
        </p:grpSpPr>
        <p:sp>
          <p:nvSpPr>
            <p:cNvPr id="12297" name="Oval 5"/>
            <p:cNvSpPr>
              <a:spLocks noChangeArrowheads="1"/>
            </p:cNvSpPr>
            <p:nvPr/>
          </p:nvSpPr>
          <p:spPr bwMode="auto">
            <a:xfrm>
              <a:off x="340" y="3022"/>
              <a:ext cx="1224" cy="636"/>
            </a:xfrm>
            <a:prstGeom prst="ellipse">
              <a:avLst/>
            </a:prstGeom>
            <a:gradFill rotWithShape="1">
              <a:gsLst>
                <a:gs pos="0">
                  <a:srgbClr val="D3E11F"/>
                </a:gs>
                <a:gs pos="100000">
                  <a:srgbClr val="DEEC22"/>
                </a:gs>
              </a:gsLst>
              <a:path path="rect">
                <a:fillToRect r="100000" b="100000"/>
              </a:path>
            </a:gradFill>
            <a:ln w="9525" algn="ctr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 sz="1800"/>
            </a:p>
          </p:txBody>
        </p:sp>
        <p:sp>
          <p:nvSpPr>
            <p:cNvPr id="12298" name="Rectangle 6">
              <a:hlinkClick r:id="rId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340" y="3149"/>
              <a:ext cx="127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2800" dirty="0">
                  <a:latin typeface="宋体" charset="-122"/>
                </a:rPr>
                <a:t> </a:t>
              </a:r>
              <a:r>
                <a:rPr lang="zh-CN" altLang="en-US" sz="2800" b="1" dirty="0">
                  <a:solidFill>
                    <a:srgbClr val="CC0000"/>
                  </a:solidFill>
                  <a:latin typeface="宋体" charset="-122"/>
                </a:rPr>
                <a:t>学习新知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4932363" y="5229225"/>
            <a:ext cx="2160587" cy="1009650"/>
            <a:chOff x="2018" y="2976"/>
            <a:chExt cx="1361" cy="636"/>
          </a:xfrm>
        </p:grpSpPr>
        <p:sp>
          <p:nvSpPr>
            <p:cNvPr id="12300" name="Oval 8"/>
            <p:cNvSpPr>
              <a:spLocks noChangeArrowheads="1"/>
            </p:cNvSpPr>
            <p:nvPr/>
          </p:nvSpPr>
          <p:spPr bwMode="auto">
            <a:xfrm>
              <a:off x="2018" y="2976"/>
              <a:ext cx="1224" cy="636"/>
            </a:xfrm>
            <a:prstGeom prst="ellipse">
              <a:avLst/>
            </a:prstGeom>
            <a:gradFill rotWithShape="1">
              <a:gsLst>
                <a:gs pos="0">
                  <a:srgbClr val="D3E11F"/>
                </a:gs>
                <a:gs pos="100000">
                  <a:srgbClr val="DEEC22"/>
                </a:gs>
              </a:gsLst>
              <a:path path="rect">
                <a:fillToRect r="100000" b="100000"/>
              </a:path>
            </a:gradFill>
            <a:ln w="9525" algn="ctr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 sz="1800"/>
            </a:p>
          </p:txBody>
        </p:sp>
        <p:sp>
          <p:nvSpPr>
            <p:cNvPr id="12301" name="Rectangle 9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2109" y="3113"/>
              <a:ext cx="127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2800" b="1" dirty="0">
                  <a:solidFill>
                    <a:srgbClr val="CC0000"/>
                  </a:solidFill>
                  <a:latin typeface="宋体" charset="-122"/>
                </a:rPr>
                <a:t>检测反馈</a:t>
              </a:r>
            </a:p>
          </p:txBody>
        </p:sp>
      </p:grpSp>
      <p:sp>
        <p:nvSpPr>
          <p:cNvPr id="11" name="矩形 10"/>
          <p:cNvSpPr/>
          <p:nvPr/>
        </p:nvSpPr>
        <p:spPr>
          <a:xfrm>
            <a:off x="395536" y="2924944"/>
            <a:ext cx="819578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7.1    </a:t>
            </a:r>
            <a:r>
              <a:rPr lang="zh-CN" alt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命题</a:t>
            </a:r>
            <a:endParaRPr lang="en-US" altLang="zh-CN" sz="4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圆角矩形 11"/>
          <p:cNvSpPr/>
          <p:nvPr/>
        </p:nvSpPr>
        <p:spPr>
          <a:xfrm>
            <a:off x="2699792" y="404664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合作研学</a:t>
            </a:r>
            <a:r>
              <a:rPr lang="en-US" altLang="zh-CN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&amp;</a:t>
            </a:r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展示激学</a:t>
            </a:r>
            <a:endParaRPr lang="zh-CN" altLang="en-US" sz="2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1772816"/>
            <a:ext cx="87129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例</a:t>
            </a:r>
            <a:r>
              <a:rPr lang="en-US" altLang="zh-CN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1  </a:t>
            </a:r>
            <a:r>
              <a:rPr lang="zh-CN" altLang="en-US" sz="28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举例说明“两个负数之差是负数”是假命题。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       </a:t>
            </a:r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说明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：设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a=-2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b-5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，（                      ）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                则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a-b=(-2)-(-5)=3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，不是负数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                                             （                          ）</a:t>
            </a:r>
            <a:endParaRPr lang="en-US" altLang="zh-CN" sz="2800" b="1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                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所以“两个负数之差是负数”是</a:t>
            </a:r>
            <a:r>
              <a:rPr lang="zh-CN" altLang="en-US" sz="2800" b="1" u="sng" dirty="0" smtClean="0">
                <a:latin typeface="微软雅黑" pitchFamily="34" charset="-122"/>
                <a:ea typeface="微软雅黑" pitchFamily="34" charset="-122"/>
              </a:rPr>
              <a:t>            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endParaRPr lang="zh-CN" altLang="zh-CN" sz="2800" b="1" dirty="0" smtClean="0">
              <a:latin typeface="微软雅黑" pitchFamily="34" charset="-122"/>
              <a:ea typeface="微软雅黑" pitchFamily="34" charset="-122"/>
            </a:endParaRPr>
          </a:p>
          <a:p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60032" y="2545740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符合命题的条件</a:t>
            </a:r>
            <a:endParaRPr lang="zh-CN" altLang="en-US" sz="28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92080" y="3789040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不符合命题的结论</a:t>
            </a:r>
            <a:endParaRPr lang="zh-CN" altLang="en-US" sz="28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20272" y="4417948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假命题</a:t>
            </a:r>
            <a:endParaRPr lang="zh-CN" altLang="en-US" sz="28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圆角矩形 11"/>
          <p:cNvSpPr/>
          <p:nvPr/>
        </p:nvSpPr>
        <p:spPr>
          <a:xfrm>
            <a:off x="2699792" y="116632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定向自学</a:t>
            </a:r>
            <a:endParaRPr lang="zh-CN" altLang="en-US" sz="2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文本框 4"/>
          <p:cNvSpPr txBox="1"/>
          <p:nvPr/>
        </p:nvSpPr>
        <p:spPr>
          <a:xfrm>
            <a:off x="395536" y="764704"/>
            <a:ext cx="81580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黑体" pitchFamily="49" charset="-122"/>
                <a:ea typeface="黑体" pitchFamily="49" charset="-122"/>
              </a:rPr>
              <a:t>1.</a:t>
            </a:r>
            <a:r>
              <a:rPr lang="zh-CN" altLang="en-US" sz="2800" dirty="0" smtClean="0">
                <a:latin typeface="黑体" pitchFamily="49" charset="-122"/>
                <a:ea typeface="黑体" pitchFamily="49" charset="-122"/>
              </a:rPr>
              <a:t>在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</a:rPr>
              <a:t>下面的图中，</a:t>
            </a:r>
            <a:r>
              <a:rPr lang="en-US" altLang="zh-CN" sz="2800" dirty="0">
                <a:latin typeface="黑体" pitchFamily="49" charset="-122"/>
                <a:ea typeface="黑体" pitchFamily="49" charset="-122"/>
              </a:rPr>
              <a:t>AB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</a:rPr>
              <a:t>和</a:t>
            </a:r>
            <a:r>
              <a:rPr lang="en-US" altLang="zh-CN" sz="2800" dirty="0">
                <a:latin typeface="黑体" pitchFamily="49" charset="-122"/>
                <a:ea typeface="黑体" pitchFamily="49" charset="-122"/>
              </a:rPr>
              <a:t>CD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</a:rPr>
              <a:t>是直线吗？请你先观察，后判断，然后利用直尺验证你的结论是否正确。</a:t>
            </a:r>
          </a:p>
        </p:txBody>
      </p:sp>
      <p:pic>
        <p:nvPicPr>
          <p:cNvPr id="10" name="图片 9" descr="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1700808"/>
            <a:ext cx="2736304" cy="1908004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323528" y="3717032"/>
            <a:ext cx="82809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黑体" pitchFamily="49" charset="-122"/>
                <a:ea typeface="黑体" pitchFamily="49" charset="-122"/>
              </a:rPr>
              <a:t>2.</a:t>
            </a:r>
            <a:r>
              <a:rPr lang="zh-CN" altLang="en-US" sz="2800" b="1" dirty="0" smtClean="0">
                <a:latin typeface="黑体" pitchFamily="49" charset="-122"/>
                <a:ea typeface="黑体" pitchFamily="49" charset="-122"/>
              </a:rPr>
              <a:t>在上图中，（</a:t>
            </a:r>
            <a:r>
              <a:rPr lang="en-US" altLang="zh-CN" sz="2800" b="1" dirty="0" smtClean="0"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2800" b="1" dirty="0" smtClean="0">
                <a:latin typeface="黑体" pitchFamily="49" charset="-122"/>
                <a:ea typeface="黑体" pitchFamily="49" charset="-122"/>
              </a:rPr>
              <a:t>）和（</a:t>
            </a:r>
            <a:r>
              <a:rPr lang="en-US" altLang="zh-CN" sz="2800" b="1" dirty="0" smtClean="0"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2800" b="1" dirty="0" smtClean="0">
                <a:latin typeface="黑体" pitchFamily="49" charset="-122"/>
                <a:ea typeface="黑体" pitchFamily="49" charset="-122"/>
              </a:rPr>
              <a:t>）两图中间的两个正六边形大小一样吗？请你先观察，后判断，然后利用叠合法验证你的判断是否正确。</a:t>
            </a:r>
            <a:endParaRPr lang="zh-CN" altLang="en-US" sz="2800" b="1" dirty="0"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13" name="图片 12" descr="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83968" y="1700809"/>
            <a:ext cx="3311691" cy="1944216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323528" y="5301208"/>
            <a:ext cx="82089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黑体" pitchFamily="49" charset="-122"/>
                <a:ea typeface="黑体" pitchFamily="49" charset="-122"/>
              </a:rPr>
              <a:t>3.</a:t>
            </a:r>
            <a:r>
              <a:rPr lang="zh-CN" altLang="en-US" sz="2800" b="1" dirty="0" smtClean="0">
                <a:latin typeface="黑体" pitchFamily="49" charset="-122"/>
                <a:ea typeface="黑体" pitchFamily="49" charset="-122"/>
              </a:rPr>
              <a:t>如果</a:t>
            </a:r>
            <a:r>
              <a:rPr lang="en-US" altLang="zh-CN" sz="2800" b="1" dirty="0" smtClean="0">
                <a:latin typeface="黑体" pitchFamily="49" charset="-122"/>
                <a:ea typeface="黑体" pitchFamily="49" charset="-122"/>
              </a:rPr>
              <a:t>a=-b,</a:t>
            </a:r>
            <a:r>
              <a:rPr lang="zh-CN" altLang="en-US" sz="2800" b="1" dirty="0" smtClean="0">
                <a:latin typeface="黑体" pitchFamily="49" charset="-122"/>
                <a:ea typeface="黑体" pitchFamily="49" charset="-122"/>
              </a:rPr>
              <a:t>那么         。由此得出：当</a:t>
            </a:r>
            <a:r>
              <a:rPr lang="en-US" altLang="zh-CN" sz="2800" b="1" dirty="0" smtClean="0">
                <a:latin typeface="黑体" pitchFamily="49" charset="-122"/>
                <a:ea typeface="黑体" pitchFamily="49" charset="-122"/>
              </a:rPr>
              <a:t>a=-b</a:t>
            </a:r>
            <a:r>
              <a:rPr lang="zh-CN" altLang="en-US" sz="2800" b="1" dirty="0" smtClean="0">
                <a:latin typeface="黑体" pitchFamily="49" charset="-122"/>
                <a:ea typeface="黑体" pitchFamily="49" charset="-122"/>
              </a:rPr>
              <a:t>时，</a:t>
            </a:r>
          </a:p>
          <a:p>
            <a:r>
              <a:rPr lang="zh-CN" altLang="en-US" sz="2800" b="1" dirty="0" smtClean="0">
                <a:latin typeface="黑体" pitchFamily="49" charset="-122"/>
                <a:ea typeface="黑体" pitchFamily="49" charset="-122"/>
              </a:rPr>
              <a:t>           。你认为后一个命题正确吗？为什么？</a:t>
            </a:r>
            <a:endParaRPr lang="zh-CN" altLang="en-US" sz="2800" b="1" dirty="0">
              <a:latin typeface="黑体" pitchFamily="49" charset="-122"/>
              <a:ea typeface="黑体" pitchFamily="49" charset="-122"/>
            </a:endParaRPr>
          </a:p>
        </p:txBody>
      </p:sp>
      <p:graphicFrame>
        <p:nvGraphicFramePr>
          <p:cNvPr id="76802" name="Object 2" descr="ppt/media/image9.wmf">
            <a:hlinkClick r:id="" action="ppaction://ole?verb=0"/>
          </p:cNvPr>
          <p:cNvGraphicFramePr>
            <a:graphicFrameLocks/>
          </p:cNvGraphicFramePr>
          <p:nvPr/>
        </p:nvGraphicFramePr>
        <p:xfrm>
          <a:off x="3131840" y="5301208"/>
          <a:ext cx="1379537" cy="596900"/>
        </p:xfrm>
        <a:graphic>
          <a:graphicData uri="http://schemas.openxmlformats.org/presentationml/2006/ole">
            <p:oleObj spid="_x0000_s76802" r:id="rId5" imgW="469800" imgH="203040" progId="Equations">
              <p:embed/>
            </p:oleObj>
          </a:graphicData>
        </a:graphic>
      </p:graphicFrame>
      <p:graphicFrame>
        <p:nvGraphicFramePr>
          <p:cNvPr id="76803" name="图片 1024" descr="ppt/media/image10.wmf">
            <a:hlinkClick r:id="" action="ppaction://ole?verb=0"/>
          </p:cNvPr>
          <p:cNvGraphicFramePr>
            <a:graphicFrameLocks/>
          </p:cNvGraphicFramePr>
          <p:nvPr/>
        </p:nvGraphicFramePr>
        <p:xfrm>
          <a:off x="683568" y="5805264"/>
          <a:ext cx="1520825" cy="657225"/>
        </p:xfrm>
        <a:graphic>
          <a:graphicData uri="http://schemas.openxmlformats.org/presentationml/2006/ole">
            <p:oleObj spid="_x0000_s76803" r:id="rId6" imgW="469800" imgH="203040" progId="Equations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圆角矩形 11"/>
          <p:cNvSpPr/>
          <p:nvPr/>
        </p:nvSpPr>
        <p:spPr>
          <a:xfrm>
            <a:off x="2699792" y="116632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定向自学</a:t>
            </a:r>
            <a:endParaRPr lang="zh-CN" altLang="en-US" sz="2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23528" y="980728"/>
            <a:ext cx="8424936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zh-CN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说理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：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由</a:t>
            </a:r>
            <a:r>
              <a:rPr lang="zh-CN" altLang="en-US" sz="28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观察、实验、归纳和类比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等方法得到的命题，可能是真命题，和可能是假命题，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判断命题的真假需要</a:t>
            </a:r>
            <a:r>
              <a:rPr lang="en-US" altLang="zh-CN" sz="2800" b="1" u="sng" dirty="0" smtClean="0">
                <a:latin typeface="微软雅黑" pitchFamily="34" charset="-122"/>
                <a:ea typeface="微软雅黑" pitchFamily="34" charset="-122"/>
              </a:rPr>
              <a:t>               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，这个</a:t>
            </a:r>
            <a:r>
              <a:rPr lang="zh-CN" altLang="zh-CN" sz="28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过程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就是</a:t>
            </a:r>
            <a:r>
              <a:rPr lang="en-US" altLang="zh-CN" sz="2800" b="1" u="sng" dirty="0" smtClean="0">
                <a:latin typeface="微软雅黑" pitchFamily="34" charset="-122"/>
                <a:ea typeface="微软雅黑" pitchFamily="34" charset="-122"/>
              </a:rPr>
              <a:t>         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5576" y="2060848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说明理由</a:t>
            </a:r>
            <a:endParaRPr lang="zh-CN" altLang="en-US" sz="28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60032" y="2060848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说理</a:t>
            </a:r>
            <a:endParaRPr lang="zh-CN" altLang="en-US" sz="28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395536" y="2852936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0070C0"/>
                </a:solidFill>
              </a:rPr>
              <a:t>注：说明一个命题是假命题要举反例，而说明一个命题是真命题需要进行推理。</a:t>
            </a:r>
            <a:endParaRPr lang="zh-CN" altLang="en-US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圆角矩形 11"/>
          <p:cNvSpPr/>
          <p:nvPr/>
        </p:nvSpPr>
        <p:spPr>
          <a:xfrm>
            <a:off x="2699792" y="116632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合作研学</a:t>
            </a:r>
            <a:r>
              <a:rPr lang="en-US" altLang="zh-CN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&amp;</a:t>
            </a:r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展示激学</a:t>
            </a:r>
            <a:endParaRPr lang="zh-CN" altLang="en-US" sz="2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51520" y="1556792"/>
            <a:ext cx="835292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latin typeface="黑体" pitchFamily="49" charset="-122"/>
                <a:ea typeface="黑体" pitchFamily="49" charset="-122"/>
              </a:rPr>
              <a:t>1.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基本事实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</a:rPr>
              <a:t>：经过实践检验被公认为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真命题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</a:rPr>
              <a:t>，这样的命题叫做基本事实。</a:t>
            </a:r>
          </a:p>
          <a:p>
            <a:pPr>
              <a:spcBef>
                <a:spcPts val="1200"/>
              </a:spcBef>
            </a:pPr>
            <a:r>
              <a:rPr lang="zh-CN" altLang="en-US" sz="3200" b="1" dirty="0" smtClean="0">
                <a:latin typeface="黑体" pitchFamily="49" charset="-122"/>
                <a:ea typeface="黑体" pitchFamily="49" charset="-122"/>
              </a:rPr>
              <a:t>注：基本事实是不需要推理论证的证明题，可以作为判定其他命题真假的依据。</a:t>
            </a:r>
            <a:endParaRPr lang="zh-CN" altLang="en-US" sz="32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51520" y="836712"/>
            <a:ext cx="3877985" cy="5118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zh-CN" sz="24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知识点三：说理过程的依据</a:t>
            </a:r>
          </a:p>
        </p:txBody>
      </p:sp>
      <p:sp>
        <p:nvSpPr>
          <p:cNvPr id="10" name="椭圆 9"/>
          <p:cNvSpPr/>
          <p:nvPr/>
        </p:nvSpPr>
        <p:spPr>
          <a:xfrm>
            <a:off x="1781844" y="3861806"/>
            <a:ext cx="5742483" cy="26635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6"/>
          <p:cNvSpPr txBox="1"/>
          <p:nvPr/>
        </p:nvSpPr>
        <p:spPr>
          <a:xfrm>
            <a:off x="2339752" y="4293096"/>
            <a:ext cx="44644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黑体" pitchFamily="49" charset="-122"/>
                <a:ea typeface="黑体" pitchFamily="49" charset="-122"/>
              </a:rPr>
              <a:t>如：过平面上的两点，有且只有一条直线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</a:rPr>
              <a:t>；</a:t>
            </a:r>
            <a:endParaRPr lang="en-US" altLang="zh-CN" sz="3200" b="1" dirty="0" smtClean="0"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200" b="1" dirty="0" smtClean="0">
                <a:latin typeface="黑体" pitchFamily="49" charset="-122"/>
                <a:ea typeface="黑体" pitchFamily="49" charset="-122"/>
              </a:rPr>
              <a:t>两</a:t>
            </a:r>
            <a:r>
              <a:rPr lang="zh-CN" altLang="en-US" sz="3200" b="1" dirty="0">
                <a:latin typeface="黑体" pitchFamily="49" charset="-122"/>
                <a:ea typeface="黑体" pitchFamily="49" charset="-122"/>
              </a:rPr>
              <a:t>点之间，线段最短。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圆角矩形 11"/>
          <p:cNvSpPr/>
          <p:nvPr/>
        </p:nvSpPr>
        <p:spPr>
          <a:xfrm>
            <a:off x="2699792" y="116632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合作研学</a:t>
            </a:r>
            <a:r>
              <a:rPr lang="en-US" altLang="zh-CN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&amp;</a:t>
            </a:r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展示激学</a:t>
            </a:r>
            <a:endParaRPr lang="zh-CN" altLang="en-US" sz="2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51520" y="836712"/>
            <a:ext cx="3877985" cy="5118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zh-CN" sz="24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知识点三：说理过程的依据</a:t>
            </a:r>
          </a:p>
        </p:txBody>
      </p:sp>
      <p:pic>
        <p:nvPicPr>
          <p:cNvPr id="9" name="图片 8" descr="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484784"/>
            <a:ext cx="8825510" cy="367240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圆角矩形 11"/>
          <p:cNvSpPr/>
          <p:nvPr/>
        </p:nvSpPr>
        <p:spPr>
          <a:xfrm>
            <a:off x="2699792" y="476672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合作研学</a:t>
            </a:r>
            <a:r>
              <a:rPr lang="en-US" altLang="zh-CN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&amp;</a:t>
            </a:r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展示激学</a:t>
            </a:r>
            <a:endParaRPr lang="zh-CN" altLang="en-US" sz="2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36512" y="1412776"/>
            <a:ext cx="918051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例</a:t>
            </a:r>
            <a:r>
              <a:rPr lang="en-US" altLang="zh-CN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2  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如图，说明“如果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C,D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是线段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AB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上的两点，</a:t>
            </a:r>
            <a:endParaRPr lang="en-US" altLang="zh-CN" sz="2800" b="1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       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且 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AC=DB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，那么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AD=CB”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是真命题。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       </a:t>
            </a:r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理由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因为  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AC=DB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（        ） ，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              所以  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AC+CD=DB+CD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（                            ）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              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所以  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AD=CB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（                     ）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.</a:t>
            </a:r>
            <a:endParaRPr lang="zh-CN" altLang="zh-CN" sz="2800" b="1" dirty="0" smtClean="0">
              <a:latin typeface="微软雅黑" pitchFamily="34" charset="-122"/>
              <a:ea typeface="微软雅黑" pitchFamily="34" charset="-122"/>
            </a:endParaRPr>
          </a:p>
          <a:p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067944" y="2852936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已知</a:t>
            </a:r>
            <a:endParaRPr lang="zh-CN" altLang="en-US" sz="28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80112" y="3501008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等量加等量，和相等</a:t>
            </a:r>
            <a:endParaRPr lang="zh-CN" altLang="en-US" sz="28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67944" y="4149080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线段和的定义</a:t>
            </a:r>
            <a:endParaRPr lang="zh-CN" altLang="en-US" sz="28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圆角矩形 14"/>
          <p:cNvSpPr/>
          <p:nvPr/>
        </p:nvSpPr>
        <p:spPr>
          <a:xfrm>
            <a:off x="2843808" y="188640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合作研学</a:t>
            </a:r>
            <a:r>
              <a:rPr lang="en-US" altLang="zh-CN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&amp;</a:t>
            </a:r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展示激学</a:t>
            </a:r>
            <a:endParaRPr lang="zh-CN" altLang="en-US" sz="2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文本框 3"/>
          <p:cNvSpPr txBox="1"/>
          <p:nvPr/>
        </p:nvSpPr>
        <p:spPr>
          <a:xfrm>
            <a:off x="251520" y="3861048"/>
            <a:ext cx="88924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定理</a:t>
            </a:r>
            <a:r>
              <a:rPr lang="zh-CN" altLang="en-US" sz="3600" dirty="0">
                <a:latin typeface="黑体" pitchFamily="49" charset="-122"/>
                <a:ea typeface="黑体" pitchFamily="49" charset="-122"/>
              </a:rPr>
              <a:t>：有些</a:t>
            </a:r>
            <a:r>
              <a:rPr lang="zh-CN" altLang="en-US" sz="3600" dirty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真命题</a:t>
            </a:r>
            <a:r>
              <a:rPr lang="zh-CN" altLang="en-US" sz="3600" dirty="0">
                <a:latin typeface="黑体" pitchFamily="49" charset="-122"/>
                <a:ea typeface="黑体" pitchFamily="49" charset="-122"/>
              </a:rPr>
              <a:t>，它们的正确性已经过</a:t>
            </a:r>
            <a:r>
              <a:rPr lang="zh-CN" altLang="en-US" sz="3600" dirty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演绎推理</a:t>
            </a:r>
            <a:r>
              <a:rPr lang="zh-CN" altLang="en-US" sz="3600" dirty="0">
                <a:latin typeface="黑体" pitchFamily="49" charset="-122"/>
                <a:ea typeface="黑体" pitchFamily="49" charset="-122"/>
              </a:rPr>
              <a:t>得到证实，并被作为判定其他命题真假的依据，这些命题叫做定理。</a:t>
            </a:r>
          </a:p>
        </p:txBody>
      </p:sp>
      <p:sp>
        <p:nvSpPr>
          <p:cNvPr id="17" name="矩形 16"/>
          <p:cNvSpPr/>
          <p:nvPr/>
        </p:nvSpPr>
        <p:spPr>
          <a:xfrm>
            <a:off x="323528" y="1196752"/>
            <a:ext cx="8208912" cy="206210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像例题这样，依据已有的事实</a:t>
            </a:r>
            <a:r>
              <a:rPr lang="zh-CN" altLang="en-US" sz="3200" dirty="0" smtClean="0"/>
              <a:t>（包括定义、基本事实、已被确认的真命题）， </a:t>
            </a:r>
            <a:r>
              <a:rPr lang="zh-CN" altLang="en-US" sz="32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，按照确定的规则，得到某个具体结论的推理就是</a:t>
            </a:r>
            <a:r>
              <a:rPr lang="zh-CN" altLang="en-US" sz="3200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演绎推理</a:t>
            </a:r>
            <a:r>
              <a:rPr lang="zh-CN" altLang="en-US" sz="32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。</a:t>
            </a:r>
            <a:endParaRPr lang="zh-CN" altLang="en-US" sz="3200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627067"/>
            <a:ext cx="9144000" cy="556152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spcAft>
                <a:spcPts val="600"/>
              </a:spcAft>
            </a:pP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zh-CN" altLang="zh-CN" sz="2400" b="1" dirty="0" smtClean="0">
                <a:solidFill>
                  <a:srgbClr val="0000FF"/>
                </a:solidFill>
              </a:rPr>
              <a:t>一般地，对某一件事情作出肯定或否定判断的句子叫做</a:t>
            </a:r>
            <a:r>
              <a:rPr lang="zh-CN" altLang="zh-CN" sz="2400" b="1" dirty="0" smtClean="0">
                <a:solidFill>
                  <a:srgbClr val="FF0000"/>
                </a:solidFill>
              </a:rPr>
              <a:t>命题</a:t>
            </a:r>
            <a:r>
              <a:rPr lang="zh-CN" altLang="zh-CN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。</a:t>
            </a:r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</a:rPr>
              <a:t>命题有</a:t>
            </a:r>
            <a:r>
              <a:rPr lang="zh-CN" altLang="en-US" sz="24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真命题和假命题</a:t>
            </a:r>
            <a:r>
              <a:rPr lang="en-US" altLang="zh-CN" sz="24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.</a:t>
            </a:r>
            <a:endParaRPr lang="zh-CN" altLang="zh-CN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(2)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命</a:t>
            </a:r>
            <a:r>
              <a:rPr lang="zh-CN" altLang="en-US" sz="2400" b="1" dirty="0" smtClean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题常写成</a:t>
            </a:r>
            <a:r>
              <a:rPr lang="zh-CN" altLang="en-US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“如果……那么</a:t>
            </a:r>
            <a:r>
              <a:rPr lang="en-US" altLang="zh-CN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……</a:t>
            </a:r>
            <a:r>
              <a:rPr lang="zh-CN" altLang="en-US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”</a:t>
            </a:r>
            <a:r>
              <a:rPr lang="zh-CN" altLang="en-US" sz="2400" b="1" dirty="0" smtClean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的形式,其中</a:t>
            </a:r>
            <a:r>
              <a:rPr lang="zh-CN" altLang="en-US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“如果”</a:t>
            </a:r>
            <a:r>
              <a:rPr lang="zh-CN" altLang="en-US" sz="2400" b="1" dirty="0" smtClean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引出的部分是条件,</a:t>
            </a:r>
            <a:r>
              <a:rPr lang="zh-CN" altLang="en-US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'那么”</a:t>
            </a:r>
            <a:r>
              <a:rPr lang="zh-CN" altLang="en-US" sz="2400" b="1" dirty="0" smtClean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引出的部分是结论。</a:t>
            </a:r>
            <a:r>
              <a:rPr lang="zh-CN" alt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黑体" pitchFamily="49" charset="-122"/>
                <a:ea typeface="黑体" pitchFamily="49" charset="-122"/>
              </a:rPr>
              <a:t>改写时，要应适当补充一些修饰成分，语句要通顺。</a:t>
            </a:r>
            <a:endParaRPr lang="zh-CN" altLang="zh-CN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(3)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要说明一个命题是</a:t>
            </a:r>
            <a:r>
              <a:rPr lang="zh-CN" altLang="zh-CN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假命题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常常可以举出一个例子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使它具备命题的条件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而不具备命题的结论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这种例子称为</a:t>
            </a:r>
            <a:r>
              <a:rPr lang="zh-CN" altLang="zh-CN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反例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.</a:t>
            </a:r>
          </a:p>
          <a:p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(4)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由观察、实验、归纳和类比等方法得出的命题，可能是真命题，也可能是假命题，</a:t>
            </a:r>
            <a:r>
              <a:rPr lang="zh-CN" altLang="en-US" sz="24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判断命题的真假需要说明理由，这个过程就是说理</a:t>
            </a:r>
            <a:r>
              <a:rPr lang="en-US" altLang="zh-CN" sz="24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.</a:t>
            </a:r>
          </a:p>
          <a:p>
            <a:r>
              <a:rPr lang="zh-CN" altLang="en-US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5</a:t>
            </a:r>
            <a:r>
              <a:rPr lang="zh-CN" altLang="en-US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）基本事实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：经过实践检验被公认为</a:t>
            </a:r>
            <a:r>
              <a:rPr lang="zh-CN" altLang="en-US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真命题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，这样的命题叫做基本事实。</a:t>
            </a:r>
            <a:endParaRPr lang="en-US" altLang="zh-CN" sz="2400" b="1" dirty="0" smtClean="0"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（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6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）</a:t>
            </a:r>
            <a:r>
              <a:rPr lang="zh-CN" altLang="en-US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定理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：有些</a:t>
            </a:r>
            <a:r>
              <a:rPr lang="zh-CN" altLang="en-US" sz="24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真命题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，它们的正确性已经过</a:t>
            </a:r>
            <a:r>
              <a:rPr lang="zh-CN" altLang="en-US" sz="24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演绎推理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得到证实，并被作为判定其他命题真假的依据，这些命题叫做定理。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     </a:t>
            </a:r>
            <a:endParaRPr lang="zh-CN" altLang="zh-CN" sz="2400" b="1" dirty="0">
              <a:latin typeface="黑体" pitchFamily="49" charset="-122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2857488" y="-27384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精讲领学</a:t>
            </a:r>
            <a:endParaRPr lang="zh-CN" altLang="en-US" sz="28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1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5" name="圆角矩形 4"/>
          <p:cNvSpPr/>
          <p:nvPr/>
        </p:nvSpPr>
        <p:spPr>
          <a:xfrm>
            <a:off x="2857488" y="285728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反馈固学</a:t>
            </a:r>
            <a:endParaRPr lang="zh-CN" altLang="en-US" sz="28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825874" y="785794"/>
            <a:ext cx="6532208" cy="2192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下列句子中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是命题的是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	(</a:t>
            </a:r>
            <a:r>
              <a:rPr lang="zh-CN" altLang="zh-CN" sz="2400" b="1" i="1" dirty="0" smtClean="0">
                <a:latin typeface="Times New Roman" pitchFamily="18" charset="0"/>
                <a:cs typeface="Times New Roman" pitchFamily="18" charset="0"/>
              </a:rPr>
              <a:t>　　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zh-CN" altLang="zh-CN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今天的天气好吗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?	              B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作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∥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CD</a:t>
            </a:r>
            <a:endParaRPr lang="zh-CN" altLang="zh-CN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连接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两点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	              D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正数大于负数</a:t>
            </a:r>
          </a:p>
        </p:txBody>
      </p:sp>
      <p:sp>
        <p:nvSpPr>
          <p:cNvPr id="8" name="矩形 7"/>
          <p:cNvSpPr/>
          <p:nvPr/>
        </p:nvSpPr>
        <p:spPr>
          <a:xfrm>
            <a:off x="683568" y="3429000"/>
            <a:ext cx="7386044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zh-CN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解析</a:t>
            </a:r>
            <a:r>
              <a:rPr lang="en-US" altLang="zh-CN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zh-CN" altLang="zh-C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根据命题的定义</a:t>
            </a:r>
            <a:r>
              <a:rPr lang="en-US" altLang="zh-C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zh-CN" altLang="zh-C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对一件事情作出判断的语句叫做命题进行解答</a:t>
            </a:r>
            <a:r>
              <a:rPr lang="en-US" altLang="zh-CN" sz="2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zh-CN" altLang="zh-C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“今天的天气好吗</a:t>
            </a:r>
            <a:r>
              <a:rPr lang="en-US" altLang="zh-C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zh-CN" altLang="zh-C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”没有对一件事情作出判断</a:t>
            </a:r>
            <a:r>
              <a:rPr lang="en-US" altLang="zh-C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zh-CN" altLang="zh-C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不是命题</a:t>
            </a:r>
            <a:r>
              <a:rPr lang="en-US" altLang="zh-C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zh-CN" altLang="zh-C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“作</a:t>
            </a:r>
            <a:r>
              <a:rPr lang="en-US" altLang="zh-CN" sz="2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zh-CN" altLang="zh-C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∥</a:t>
            </a:r>
            <a:r>
              <a:rPr lang="en-US" altLang="zh-CN" sz="2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zh-CN" altLang="zh-C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”“连接</a:t>
            </a:r>
            <a:r>
              <a:rPr lang="en-US" altLang="zh-CN" sz="2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altLang="zh-CN" sz="2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zh-CN" altLang="zh-C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两点”描述的是一种行为</a:t>
            </a:r>
            <a:r>
              <a:rPr lang="en-US" altLang="zh-C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zh-CN" altLang="zh-C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没有作出判断</a:t>
            </a:r>
            <a:r>
              <a:rPr lang="en-US" altLang="zh-C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zh-CN" altLang="zh-C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不是命题</a:t>
            </a:r>
            <a:r>
              <a:rPr lang="en-US" altLang="zh-CN" sz="2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zh-CN" altLang="zh-C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故选</a:t>
            </a:r>
            <a:r>
              <a:rPr lang="en-US" altLang="zh-C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zh-CN" sz="2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zh-CN" altLang="zh-CN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736020" y="1052736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  <a:latin typeface="Times New Roman" pitchFamily="18" charset="0"/>
                <a:ea typeface="宋体"/>
                <a:cs typeface="Times New Roman" pitchFamily="18" charset="0"/>
              </a:rPr>
              <a:t>D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23528" y="1052736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请给假命题“两个锐角的和是锐角”举出一个反例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altLang="zh-CN" sz="2400" b="1" u="sng" dirty="0" smtClean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zh-CN" altLang="zh-CN" sz="2400" b="1" i="1" u="sng" dirty="0" smtClean="0">
                <a:latin typeface="Times New Roman" pitchFamily="18" charset="0"/>
                <a:cs typeface="Times New Roman" pitchFamily="18" charset="0"/>
              </a:rPr>
              <a:t>　</a:t>
            </a:r>
            <a:r>
              <a:rPr lang="zh-CN" altLang="zh-CN" i="1" u="sng" dirty="0" smtClean="0">
                <a:latin typeface="Times New Roman" pitchFamily="18" charset="0"/>
                <a:cs typeface="Times New Roman" pitchFamily="18" charset="0"/>
              </a:rPr>
              <a:t>　　　　　　</a:t>
            </a:r>
            <a:r>
              <a:rPr lang="en-US" altLang="zh-CN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1115616" y="1444714"/>
            <a:ext cx="313747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altLang="zh-CN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=50°,</a:t>
            </a:r>
            <a:r>
              <a:rPr lang="en-US" altLang="zh-CN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altLang="zh-CN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=60°,</a:t>
            </a:r>
            <a:r>
              <a:rPr lang="en-US" altLang="zh-CN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altLang="zh-CN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zh-CN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altLang="zh-CN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&gt;90°</a:t>
            </a:r>
            <a:endParaRPr lang="zh-CN" alt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2857488" y="285728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反馈固学</a:t>
            </a:r>
            <a:endParaRPr lang="zh-CN" altLang="en-US" sz="28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23528" y="1988840"/>
            <a:ext cx="8502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如图所示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点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是直线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上的点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OC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平</a:t>
            </a:r>
            <a:r>
              <a:rPr lang="zh-CN" altLang="en-US" sz="2400" b="1" dirty="0" smtClean="0">
                <a:latin typeface="Times New Roman" pitchFamily="18" charset="0"/>
                <a:cs typeface="Times New Roman" pitchFamily="18" charset="0"/>
              </a:rPr>
              <a:t>分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∠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AOD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∠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BOD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=30°,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你能说明∠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AOC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=75°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吗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zh-CN" altLang="zh-CN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图片 5"/>
          <p:cNvPicPr/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084168" y="2636912"/>
            <a:ext cx="201622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矩形 6"/>
          <p:cNvSpPr/>
          <p:nvPr/>
        </p:nvSpPr>
        <p:spPr>
          <a:xfrm>
            <a:off x="611560" y="3356992"/>
            <a:ext cx="76752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解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因为∠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BOD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=30°,</a:t>
            </a:r>
            <a:endParaRPr lang="zh-CN" altLang="zh-CN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所以∠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AOD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=180°-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∠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BOD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=180°-30°=150°,</a:t>
            </a:r>
            <a:endParaRPr lang="zh-CN" altLang="zh-CN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因为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OC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平分∠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AOD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zh-CN" altLang="zh-CN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所以∠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AOC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=     </a:t>
            </a:r>
            <a:r>
              <a:rPr lang="zh-CN" altLang="zh-CN" sz="2400" b="1" dirty="0" smtClean="0">
                <a:latin typeface="Times New Roman" pitchFamily="18" charset="0"/>
                <a:cs typeface="Times New Roman" pitchFamily="18" charset="0"/>
              </a:rPr>
              <a:t>∠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AOD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=75°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zh-CN" altLang="zh-CN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660650" y="5094288"/>
          <a:ext cx="268288" cy="692150"/>
        </p:xfrm>
        <a:graphic>
          <a:graphicData uri="http://schemas.openxmlformats.org/presentationml/2006/ole">
            <p:oleObj spid="_x0000_s1026" name="Equation" r:id="rId4" imgW="152280" imgH="39348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60648"/>
            <a:ext cx="8643998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altLang="zh-CN" dirty="0" smtClean="0"/>
          </a:p>
          <a:p>
            <a:pPr lvl="0"/>
            <a:endParaRPr lang="en-US" altLang="zh-CN" dirty="0" smtClean="0"/>
          </a:p>
          <a:p>
            <a:pPr lvl="0" algn="ctr"/>
            <a:r>
              <a:rPr lang="zh-CN" altLang="en-US" sz="4400" b="1" dirty="0" smtClean="0">
                <a:latin typeface="微软雅黑" pitchFamily="34" charset="-122"/>
                <a:ea typeface="微软雅黑" pitchFamily="34" charset="-122"/>
              </a:rPr>
              <a:t>学习目标：</a:t>
            </a:r>
            <a:endParaRPr lang="en-US" altLang="zh-CN" sz="2800" b="1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1.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通过具体实例，了解</a:t>
            </a:r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定义、命题和基本事实、演绎推理、定理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，知道命题有</a:t>
            </a:r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真命题和假命题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。能区分命题的</a:t>
            </a:r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条件和结论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；</a:t>
            </a:r>
          </a:p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2.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了解</a:t>
            </a:r>
            <a:r>
              <a:rPr lang="zh-CN" altLang="en-US" sz="28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反例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的作用，知道利用反例可以判断一个命题是</a:t>
            </a:r>
            <a:r>
              <a:rPr lang="zh-CN" altLang="en-US" sz="28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假命题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的。</a:t>
            </a:r>
          </a:p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3.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知道判断命题的真假需要</a:t>
            </a:r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说理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，能对真命题的成立进行简单的说理；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圆角矩形 8"/>
          <p:cNvSpPr/>
          <p:nvPr/>
        </p:nvSpPr>
        <p:spPr>
          <a:xfrm>
            <a:off x="2627784" y="44624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定向自学</a:t>
            </a:r>
            <a:endParaRPr lang="zh-CN" altLang="en-US" sz="2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574675" y="1196752"/>
            <a:ext cx="85693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zh-CN" altLang="zh-CN" sz="2400" b="1" dirty="0">
                <a:solidFill>
                  <a:srgbClr val="000000"/>
                </a:solidFill>
              </a:rPr>
              <a:t>人们在交流时常需要应用许多名称和术语。为了不产生歧义，</a:t>
            </a:r>
          </a:p>
          <a:p>
            <a:pPr eaLnBrk="0" hangingPunct="0"/>
            <a:r>
              <a:rPr lang="zh-CN" altLang="zh-CN" sz="2400" b="1" dirty="0">
                <a:solidFill>
                  <a:srgbClr val="000000"/>
                </a:solidFill>
              </a:rPr>
              <a:t>对这些名称和术语的含义必须有明确的规定。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827584" y="2636912"/>
            <a:ext cx="8692515" cy="1137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zh-CN" altLang="zh-CN" sz="3200" b="1" dirty="0">
                <a:solidFill>
                  <a:srgbClr val="000000"/>
                </a:solidFill>
              </a:rPr>
              <a:t>一般地，能清楚地规定某一名称或术语的意义的句子叫做该名称或术语的</a:t>
            </a:r>
            <a:r>
              <a:rPr lang="zh-CN" altLang="zh-CN" sz="3600" b="1" dirty="0">
                <a:solidFill>
                  <a:srgbClr val="FF0000"/>
                </a:solidFill>
              </a:rPr>
              <a:t>定义</a:t>
            </a:r>
            <a:r>
              <a:rPr lang="zh-CN" altLang="zh-CN" sz="3200" b="1" dirty="0">
                <a:solidFill>
                  <a:srgbClr val="FF0000"/>
                </a:solidFill>
              </a:rPr>
              <a:t> </a:t>
            </a:r>
            <a:r>
              <a:rPr lang="en-US" altLang="zh-CN" sz="32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2" name="WordArt 4"/>
          <p:cNvSpPr>
            <a:spLocks noChangeArrowheads="1" noChangeShapeType="1"/>
          </p:cNvSpPr>
          <p:nvPr/>
        </p:nvSpPr>
        <p:spPr bwMode="auto">
          <a:xfrm>
            <a:off x="0" y="2204864"/>
            <a:ext cx="1043608" cy="936104"/>
          </a:xfrm>
          <a:prstGeom prst="rect">
            <a:avLst/>
          </a:prstGeom>
          <a:extLst>
            <a:ext uri="{AF507438-7753-43E0-B8FC-AC1667EBCBE1}">
              <a14:hiddenEffects xmlns=""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Flat1" dir="r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zh-CN" altLang="en-US" sz="3600" dirty="0">
                <a:ln w="9525" cmpd="sng">
                  <a:rou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宋体" panose="02010600030101010101" pitchFamily="2" charset="-122"/>
              </a:rPr>
              <a:t>概念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683568" y="4293096"/>
            <a:ext cx="8047396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zh-CN" altLang="zh-CN" sz="2400" b="1" dirty="0">
                <a:solidFill>
                  <a:srgbClr val="000000"/>
                </a:solidFill>
              </a:rPr>
              <a:t>例如：正整数、</a:t>
            </a:r>
            <a:r>
              <a:rPr lang="en-US" altLang="zh-CN" sz="2400" b="1" dirty="0">
                <a:solidFill>
                  <a:srgbClr val="000000"/>
                </a:solidFill>
              </a:rPr>
              <a:t>0</a:t>
            </a:r>
            <a:r>
              <a:rPr lang="zh-CN" altLang="en-US" sz="2400" b="1" dirty="0">
                <a:solidFill>
                  <a:srgbClr val="000000"/>
                </a:solidFill>
              </a:rPr>
              <a:t>和负整数统称为</a:t>
            </a:r>
            <a:r>
              <a:rPr lang="zh-CN" altLang="zh-CN" sz="2400" b="1" dirty="0">
                <a:solidFill>
                  <a:srgbClr val="000000"/>
                </a:solidFill>
              </a:rPr>
              <a:t>           ；</a:t>
            </a:r>
          </a:p>
          <a:p>
            <a:pPr algn="l" eaLnBrk="0" hangingPunct="0"/>
            <a:r>
              <a:rPr lang="zh-CN" altLang="zh-CN" sz="2400" b="1" dirty="0">
                <a:solidFill>
                  <a:srgbClr val="000000"/>
                </a:solidFill>
              </a:rPr>
              <a:t>           </a:t>
            </a:r>
            <a:r>
              <a:rPr lang="zh-CN" altLang="zh-CN" sz="2400" b="1" dirty="0" smtClean="0">
                <a:solidFill>
                  <a:srgbClr val="000000"/>
                </a:solidFill>
              </a:rPr>
              <a:t>有</a:t>
            </a:r>
            <a:r>
              <a:rPr lang="zh-CN" altLang="zh-CN" sz="2400" b="1" dirty="0">
                <a:solidFill>
                  <a:srgbClr val="000000"/>
                </a:solidFill>
              </a:rPr>
              <a:t>公共端点的两条射线组成的图形叫做       </a:t>
            </a:r>
            <a:r>
              <a:rPr lang="zh-CN" altLang="zh-CN" sz="2400" b="1" dirty="0">
                <a:solidFill>
                  <a:srgbClr val="000000"/>
                </a:solidFill>
                <a:sym typeface="+mn-ea"/>
              </a:rPr>
              <a:t>；</a:t>
            </a:r>
            <a:r>
              <a:rPr lang="zh-CN" altLang="zh-CN" sz="2400" b="1" dirty="0">
                <a:solidFill>
                  <a:srgbClr val="000000"/>
                </a:solidFill>
              </a:rPr>
              <a:t>       </a:t>
            </a:r>
          </a:p>
          <a:p>
            <a:pPr algn="l" eaLnBrk="0" hangingPunct="0"/>
            <a:r>
              <a:rPr lang="zh-CN" altLang="zh-CN" sz="2400" b="1" dirty="0">
                <a:solidFill>
                  <a:srgbClr val="000000"/>
                </a:solidFill>
              </a:rPr>
              <a:t>            </a:t>
            </a:r>
            <a:r>
              <a:rPr lang="zh-CN" altLang="zh-CN" sz="2400" b="1" dirty="0" smtClean="0">
                <a:solidFill>
                  <a:srgbClr val="000000"/>
                </a:solidFill>
              </a:rPr>
              <a:t>含</a:t>
            </a:r>
            <a:r>
              <a:rPr lang="zh-CN" altLang="zh-CN" sz="2400" b="1" dirty="0">
                <a:solidFill>
                  <a:srgbClr val="000000"/>
                </a:solidFill>
              </a:rPr>
              <a:t>有未知数的等式叫做            </a:t>
            </a:r>
            <a:r>
              <a:rPr lang="zh-CN" altLang="zh-CN" sz="2400" b="1" dirty="0">
                <a:solidFill>
                  <a:srgbClr val="000000"/>
                </a:solidFill>
                <a:sym typeface="+mn-ea"/>
              </a:rPr>
              <a:t>。 </a:t>
            </a:r>
            <a:endParaRPr lang="zh-CN" altLang="zh-CN" sz="2400" b="1" dirty="0">
              <a:solidFill>
                <a:srgbClr val="000000"/>
              </a:solidFill>
            </a:endParaRPr>
          </a:p>
          <a:p>
            <a:pPr eaLnBrk="0" hangingPunct="0"/>
            <a:endParaRPr lang="zh-CN" altLang="zh-CN" sz="2400" b="1" dirty="0">
              <a:solidFill>
                <a:srgbClr val="000000"/>
              </a:solidFill>
            </a:endParaRP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5292080" y="4221088"/>
            <a:ext cx="87471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zh-CN" altLang="zh-CN" sz="2400" b="1" dirty="0">
                <a:solidFill>
                  <a:srgbClr val="FF0000"/>
                </a:solidFill>
              </a:rPr>
              <a:t>整数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6948264" y="4653136"/>
            <a:ext cx="48831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>
                <a:solidFill>
                  <a:srgbClr val="FF0000"/>
                </a:solidFill>
              </a:rPr>
              <a:t>角</a:t>
            </a: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4932040" y="5085184"/>
            <a:ext cx="7937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>
                <a:solidFill>
                  <a:srgbClr val="FF0000"/>
                </a:solidFill>
              </a:rPr>
              <a:t>方程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 autoUpdateAnimBg="0"/>
      <p:bldP spid="12" grpId="0" animBg="1"/>
      <p:bldP spid="13" grpId="0" bldLvl="0" animBg="1" autoUpdateAnimBg="0"/>
      <p:bldP spid="14" grpId="0" bldLvl="0" animBg="1" autoUpdateAnimBg="0"/>
      <p:bldP spid="15" grpId="0" bldLvl="0" animBg="1" autoUpdateAnimBg="0"/>
      <p:bldP spid="16" grpId="0" bldLvl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圆角矩形 8"/>
          <p:cNvSpPr/>
          <p:nvPr/>
        </p:nvSpPr>
        <p:spPr>
          <a:xfrm>
            <a:off x="2627784" y="44624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合作研学</a:t>
            </a:r>
            <a:r>
              <a:rPr lang="en-US" altLang="zh-CN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&amp;</a:t>
            </a:r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展示激学</a:t>
            </a:r>
            <a:endParaRPr lang="zh-CN" altLang="en-US" sz="2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467544" y="1622048"/>
            <a:ext cx="8359264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3600" b="1">
                <a:solidFill>
                  <a:srgbClr val="000000"/>
                </a:solidFill>
              </a:rPr>
              <a:t>你能说出偶数，单项式，两点间的距离分别是怎样定义的吗？</a:t>
            </a: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622944" y="3356992"/>
            <a:ext cx="7837488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能被2整除的数叫做</a:t>
            </a:r>
            <a:r>
              <a:rPr lang="zh-CN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偶数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。</a:t>
            </a:r>
          </a:p>
          <a:p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由数与字母（或字母与字母）相乘组成的代数式叫做</a:t>
            </a:r>
            <a:r>
              <a:rPr lang="zh-CN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单项式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。</a:t>
            </a:r>
          </a:p>
          <a:p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两点间线段的长度叫做</a:t>
            </a:r>
            <a:r>
              <a:rPr lang="zh-CN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两点间的距离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圆角矩形 8"/>
          <p:cNvSpPr/>
          <p:nvPr/>
        </p:nvSpPr>
        <p:spPr>
          <a:xfrm>
            <a:off x="2627784" y="44624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定向自学</a:t>
            </a:r>
            <a:endParaRPr lang="zh-CN" altLang="en-US" sz="2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7" name="WordArt 14"/>
          <p:cNvSpPr>
            <a:spLocks noChangeArrowheads="1" noChangeShapeType="1"/>
          </p:cNvSpPr>
          <p:nvPr/>
        </p:nvSpPr>
        <p:spPr bwMode="auto">
          <a:xfrm>
            <a:off x="179512" y="1340768"/>
            <a:ext cx="1099423" cy="6114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12700" cmpd="sng">
                  <a:solidFill>
                    <a:srgbClr val="EAEAEA"/>
                  </a:solidFill>
                  <a:rou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5000"/>
                    </a:srgbClr>
                  </a:outerShdw>
                </a:effectLst>
                <a:latin typeface="宋体" panose="02010600030101010101" pitchFamily="2" charset="-122"/>
              </a:rPr>
              <a:t>概念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403648" y="1196752"/>
            <a:ext cx="742790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zh-CN" sz="3200" b="1" dirty="0">
                <a:solidFill>
                  <a:srgbClr val="0000FF"/>
                </a:solidFill>
              </a:rPr>
              <a:t>一般地，对某一件事情作出肯定或否定判断的句子叫做</a:t>
            </a:r>
            <a:r>
              <a:rPr lang="zh-CN" altLang="zh-CN" sz="3200" b="1" dirty="0">
                <a:solidFill>
                  <a:srgbClr val="FF0000"/>
                </a:solidFill>
              </a:rPr>
              <a:t>命题</a:t>
            </a:r>
            <a:r>
              <a:rPr lang="zh-CN" altLang="zh-CN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。</a:t>
            </a: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1403648" y="2276872"/>
            <a:ext cx="6840760" cy="4013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⑴两个直角相等；</a:t>
            </a:r>
          </a:p>
          <a:p>
            <a:pPr eaLnBrk="0" hangingPunct="0">
              <a:lnSpc>
                <a:spcPct val="130000"/>
              </a:lnSpc>
            </a:pP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⑵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两个锐角之和是钝角；</a:t>
            </a:r>
          </a:p>
          <a:p>
            <a:pPr eaLnBrk="0" hangingPunct="0">
              <a:lnSpc>
                <a:spcPct val="130000"/>
              </a:lnSpc>
            </a:pP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⑶同角的余角相等；</a:t>
            </a:r>
          </a:p>
          <a:p>
            <a:pPr eaLnBrk="0" hangingPunct="0">
              <a:lnSpc>
                <a:spcPct val="130000"/>
              </a:lnSpc>
            </a:pP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⑷两个负数，绝对值大的反而小；</a:t>
            </a:r>
          </a:p>
          <a:p>
            <a:pPr eaLnBrk="0" hangingPunct="0">
              <a:lnSpc>
                <a:spcPct val="130000"/>
              </a:lnSpc>
            </a:pP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⑸负数与负数的差仍是负数；</a:t>
            </a:r>
          </a:p>
          <a:p>
            <a:pPr eaLnBrk="0" hangingPunct="0">
              <a:lnSpc>
                <a:spcPct val="130000"/>
              </a:lnSpc>
            </a:pP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⑹负数的奇次幂是负数。</a:t>
            </a:r>
            <a:endParaRPr lang="zh-CN" alt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pPr eaLnBrk="0" hangingPunct="0">
              <a:lnSpc>
                <a:spcPct val="130000"/>
              </a:lnSpc>
            </a:pPr>
            <a:endParaRPr lang="zh-CN" altLang="en-US" sz="28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07504" y="620688"/>
            <a:ext cx="510909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zh-CN" sz="24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知识点一：命题的</a:t>
            </a:r>
            <a:r>
              <a:rPr lang="zh-CN" altLang="en-US" sz="24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概念</a:t>
            </a:r>
            <a:r>
              <a:rPr lang="zh-CN" altLang="zh-CN" sz="24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、构成及形式</a:t>
            </a:r>
            <a:endParaRPr lang="en-US" altLang="zh-CN" sz="2400" b="1" dirty="0" smtClean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0" y="5733256"/>
            <a:ext cx="9144000" cy="9734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zh-CN" sz="2400" b="1" dirty="0" smtClean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一般地，命题是对某一件事情进行叙述的</a:t>
            </a:r>
            <a:r>
              <a:rPr lang="en-US" altLang="zh-CN" sz="2400" b="1" dirty="0" smtClean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zh-CN" sz="2400" b="1" dirty="0" smtClean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陈述句，它必须是对事情进行判断，而这种判断，有些是正确的，有些是错误的。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bldLvl="0" animBg="1" autoUpdateAnimBg="0"/>
      <p:bldP spid="19" grpId="0" bldLvl="0" animBg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268760"/>
            <a:ext cx="8820472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2.</a:t>
            </a:r>
            <a:r>
              <a:rPr lang="zh-CN" altLang="zh-CN" sz="2800" b="1" dirty="0" smtClean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构成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：一般地，命题都是由</a:t>
            </a:r>
            <a:r>
              <a:rPr lang="en-US" altLang="zh-CN" sz="2800" b="1" u="sng" dirty="0" smtClean="0">
                <a:latin typeface="微软雅黑" pitchFamily="34" charset="-122"/>
                <a:ea typeface="微软雅黑" pitchFamily="34" charset="-122"/>
              </a:rPr>
              <a:t>       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和</a:t>
            </a:r>
            <a:r>
              <a:rPr lang="en-US" altLang="zh-CN" sz="2800" b="1" u="sng" dirty="0" smtClean="0">
                <a:latin typeface="微软雅黑" pitchFamily="34" charset="-122"/>
                <a:ea typeface="微软雅黑" pitchFamily="34" charset="-122"/>
              </a:rPr>
              <a:t>       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两部分组成的。</a:t>
            </a:r>
          </a:p>
          <a:p>
            <a:pPr>
              <a:lnSpc>
                <a:spcPct val="125000"/>
              </a:lnSpc>
            </a:pP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3.</a:t>
            </a:r>
            <a:r>
              <a:rPr lang="zh-CN" altLang="zh-CN" sz="2800" b="1" dirty="0" smtClean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形式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：命题常写成“</a:t>
            </a:r>
            <a:r>
              <a:rPr lang="en-US" altLang="zh-CN" sz="2800" b="1" u="sng" dirty="0" smtClean="0">
                <a:latin typeface="微软雅黑" pitchFamily="34" charset="-122"/>
                <a:ea typeface="微软雅黑" pitchFamily="34" charset="-122"/>
              </a:rPr>
              <a:t>                      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”的形式。</a:t>
            </a:r>
            <a:endParaRPr lang="en-US" altLang="zh-CN" sz="2800" b="1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25000"/>
              </a:lnSpc>
            </a:pP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“如果”引出的部分是</a:t>
            </a:r>
            <a:r>
              <a:rPr lang="en-US" altLang="zh-CN" sz="2800" b="1" u="sng" dirty="0" smtClean="0">
                <a:latin typeface="微软雅黑" pitchFamily="34" charset="-122"/>
                <a:ea typeface="微软雅黑" pitchFamily="34" charset="-122"/>
              </a:rPr>
              <a:t>       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，</a:t>
            </a:r>
            <a:endParaRPr lang="en-US" altLang="zh-CN" sz="2800" b="1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25000"/>
              </a:lnSpc>
            </a:pP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“那么”引出的部分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  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是</a:t>
            </a:r>
            <a:r>
              <a:rPr lang="en-US" altLang="zh-CN" sz="2800" b="1" u="sng" dirty="0" smtClean="0">
                <a:latin typeface="微软雅黑" pitchFamily="34" charset="-122"/>
                <a:ea typeface="微软雅黑" pitchFamily="34" charset="-122"/>
              </a:rPr>
              <a:t>       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。</a:t>
            </a:r>
            <a:endParaRPr lang="en-US" altLang="zh-CN" sz="2800" b="1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2800" b="1" dirty="0" smtClean="0">
                <a:latin typeface="黑体" pitchFamily="49" charset="-122"/>
                <a:ea typeface="黑体" pitchFamily="49" charset="-122"/>
              </a:rPr>
              <a:t>改写时，要应适当补充一些修饰成分，语句要通顺。</a:t>
            </a:r>
            <a:endParaRPr lang="zh-CN" altLang="zh-CN" sz="2800" b="1" dirty="0" smtClean="0">
              <a:latin typeface="黑体" pitchFamily="49" charset="-122"/>
              <a:ea typeface="黑体" pitchFamily="49" charset="-122"/>
            </a:endParaRPr>
          </a:p>
          <a:p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88024" y="1249596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条件</a:t>
            </a:r>
            <a:endParaRPr lang="zh-CN" altLang="en-US" sz="28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68144" y="1268760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结论</a:t>
            </a:r>
            <a:endParaRPr lang="zh-CN" altLang="en-US" sz="28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07904" y="1772816"/>
            <a:ext cx="2664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如果</a:t>
            </a:r>
            <a:r>
              <a:rPr lang="en-US" altLang="zh-CN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…</a:t>
            </a:r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那么</a:t>
            </a:r>
            <a:r>
              <a:rPr lang="en-US" altLang="zh-CN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…</a:t>
            </a:r>
            <a:endParaRPr lang="zh-CN" altLang="en-US" sz="28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23928" y="2276872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条件</a:t>
            </a:r>
            <a:endParaRPr lang="zh-CN" altLang="en-US" sz="28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67944" y="2852936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结论</a:t>
            </a:r>
            <a:endParaRPr lang="zh-CN" altLang="en-US" sz="28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2627784" y="44624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合作研学</a:t>
            </a:r>
            <a:r>
              <a:rPr lang="en-US" altLang="zh-CN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&amp;</a:t>
            </a:r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展示激学</a:t>
            </a:r>
            <a:endParaRPr lang="zh-CN" altLang="en-US" sz="2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79512" y="620688"/>
            <a:ext cx="6310313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</a:rPr>
              <a:t>命题</a:t>
            </a:r>
            <a:r>
              <a:rPr lang="zh-CN" altLang="en-US" sz="3200" b="1" dirty="0" smtClean="0">
                <a:solidFill>
                  <a:srgbClr val="FF0000"/>
                </a:solidFill>
                <a:latin typeface="楷体" panose="02010609060101010101" pitchFamily="49" charset="-122"/>
              </a:rPr>
              <a:t>的构成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</a:rPr>
              <a:t>和形式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79512" y="4077072"/>
            <a:ext cx="8863330" cy="1815882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</a:pP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例如：负数的奇次幂是负数。可写为：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如果一个数是负数，那么它的奇次幂是负数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。</a:t>
            </a:r>
            <a:endParaRPr lang="en-US" altLang="zh-CN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pPr eaLnBrk="0" hangingPunct="0">
              <a:spcBef>
                <a:spcPts val="0"/>
              </a:spcBef>
            </a:pP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命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题的条件是：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一个数是负数。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结论是：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它的奇次幂是负数。</a:t>
            </a:r>
          </a:p>
        </p:txBody>
      </p:sp>
      <p:sp>
        <p:nvSpPr>
          <p:cNvPr id="12" name="文本框 4"/>
          <p:cNvSpPr txBox="1"/>
          <p:nvPr/>
        </p:nvSpPr>
        <p:spPr>
          <a:xfrm>
            <a:off x="2195736" y="6093296"/>
            <a:ext cx="2971506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sym typeface="+mn-ea"/>
              </a:rPr>
              <a:t>同角的余角相等</a:t>
            </a:r>
            <a:endParaRPr lang="zh-CN" altLang="en-US" sz="28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3" name="WordArt 11"/>
          <p:cNvSpPr>
            <a:spLocks noChangeArrowheads="1" noChangeShapeType="1"/>
          </p:cNvSpPr>
          <p:nvPr/>
        </p:nvSpPr>
        <p:spPr bwMode="auto">
          <a:xfrm>
            <a:off x="297720" y="6206961"/>
            <a:ext cx="1753999" cy="294005"/>
          </a:xfrm>
          <a:prstGeom prst="rect">
            <a:avLst/>
          </a:prstGeom>
          <a:extLst>
            <a:ext uri="{AF507438-7753-43E0-B8FC-AC1667EBCBE1}">
              <a14:hiddenEffects xmlns=""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b="1" normalizeH="1" dirty="0">
                <a:ln w="9525" cmpd="sng">
                  <a:solidFill>
                    <a:srgbClr val="000000"/>
                  </a:solidFill>
                  <a:round/>
                </a:ln>
                <a:solidFill>
                  <a:srgbClr val="0000FF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请你来写：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圆角矩形 8"/>
          <p:cNvSpPr/>
          <p:nvPr/>
        </p:nvSpPr>
        <p:spPr>
          <a:xfrm>
            <a:off x="2627784" y="44624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合作研学</a:t>
            </a:r>
            <a:r>
              <a:rPr lang="en-US" altLang="zh-CN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&amp;</a:t>
            </a:r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展示激学</a:t>
            </a:r>
            <a:endParaRPr lang="zh-CN" altLang="en-US" sz="2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79512" y="620688"/>
            <a:ext cx="6310313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</a:rPr>
              <a:t>命题</a:t>
            </a:r>
            <a:r>
              <a:rPr lang="zh-CN" altLang="en-US" sz="3200" b="1" dirty="0" smtClean="0">
                <a:solidFill>
                  <a:srgbClr val="FF0000"/>
                </a:solidFill>
                <a:latin typeface="楷体" panose="02010609060101010101" pitchFamily="49" charset="-122"/>
              </a:rPr>
              <a:t>的构成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</a:rPr>
              <a:t>和形式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107504" y="1268760"/>
            <a:ext cx="882047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zh-CN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指出下列命题的条件和结论，并改写成“如果……那么……”的形式：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3202623" y="2205400"/>
            <a:ext cx="396166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zh-CN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⑴两个直角相等。</a:t>
            </a:r>
            <a:endParaRPr lang="zh-CN" altLang="zh-CN" sz="32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827584" y="2855838"/>
            <a:ext cx="799288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zh-CN" altLang="zh-CN" sz="3200" b="1" dirty="0">
                <a:solidFill>
                  <a:srgbClr val="FF0000"/>
                </a:solidFill>
              </a:rPr>
              <a:t>如果这两个角是直角，那么它们相等。</a:t>
            </a:r>
          </a:p>
          <a:p>
            <a:pPr eaLnBrk="0" hangingPunct="0"/>
            <a:r>
              <a:rPr lang="zh-CN" altLang="zh-CN" sz="3200" b="1" dirty="0">
                <a:solidFill>
                  <a:srgbClr val="FF0000"/>
                </a:solidFill>
              </a:rPr>
              <a:t>条件：这两个角是直角；结论：它们相等。</a:t>
            </a: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2411760" y="4149080"/>
            <a:ext cx="47163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⑵两个锐角之和是钝角。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0" y="4941168"/>
            <a:ext cx="925252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zh-CN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如果这两个角是锐角，那么它们的和是钝角。</a:t>
            </a:r>
          </a:p>
          <a:p>
            <a:pPr eaLnBrk="0" hangingPunct="0">
              <a:spcBef>
                <a:spcPct val="50000"/>
              </a:spcBef>
            </a:pPr>
            <a:r>
              <a:rPr lang="zh-CN" altLang="zh-CN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条件：这两个角是锐角；结论：它们的和是钝角。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圆角矩形 11"/>
          <p:cNvSpPr/>
          <p:nvPr/>
        </p:nvSpPr>
        <p:spPr>
          <a:xfrm>
            <a:off x="2627784" y="116632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合作研学</a:t>
            </a:r>
            <a:r>
              <a:rPr lang="en-US" altLang="zh-CN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&amp;</a:t>
            </a:r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展示激学</a:t>
            </a:r>
            <a:endParaRPr lang="zh-CN" altLang="en-US" sz="2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671691"/>
            <a:ext cx="8712968" cy="5798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zh-CN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做一做</a:t>
            </a:r>
            <a:r>
              <a:rPr lang="en-US" altLang="zh-CN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en-US" altLang="zh-CN" sz="28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zh-CN" sz="28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下列各语句中，哪些是命题，哪些不是命题？是命题的，请你先将它改写为“如果……那么……”的形式，再指出命题的条件和结论</a:t>
            </a:r>
            <a:r>
              <a:rPr lang="en-US" altLang="zh-CN" sz="28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.</a:t>
            </a:r>
            <a:endParaRPr lang="zh-CN" altLang="zh-CN" sz="2800" b="1" dirty="0" smtClean="0">
              <a:solidFill>
                <a:srgbClr val="0000FF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）正方形的对边相等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.</a:t>
            </a:r>
            <a:endParaRPr lang="zh-CN" altLang="zh-CN" sz="2800" b="1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）连接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A,B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两点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.</a:t>
            </a:r>
            <a:endParaRPr lang="zh-CN" altLang="zh-CN" sz="2800" b="1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）相等的两个角是锐角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.</a:t>
            </a:r>
            <a:endParaRPr lang="zh-CN" altLang="zh-CN" sz="2800" b="1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）延长线段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AB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到点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C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，使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AC=2AB.</a:t>
            </a:r>
            <a:endParaRPr lang="zh-CN" altLang="zh-CN" sz="2800" b="1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5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）同角的补角相等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.</a:t>
            </a:r>
            <a:endParaRPr lang="zh-CN" altLang="zh-CN" sz="2800" b="1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6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）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-4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大于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-2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吗？</a:t>
            </a:r>
          </a:p>
          <a:p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692696"/>
            <a:ext cx="8352928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zh-CN" sz="2800" b="1" dirty="0" smtClean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知识点二：判断命题的真假</a:t>
            </a:r>
          </a:p>
          <a:p>
            <a:pPr>
              <a:lnSpc>
                <a:spcPct val="1250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在命题中，我们把正确的命题叫做</a:t>
            </a:r>
            <a:r>
              <a:rPr lang="en-US" altLang="zh-CN" sz="2800" b="1" u="sng" dirty="0" smtClean="0">
                <a:latin typeface="微软雅黑" pitchFamily="34" charset="-122"/>
                <a:ea typeface="微软雅黑" pitchFamily="34" charset="-122"/>
              </a:rPr>
              <a:t>          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，把不</a:t>
            </a:r>
            <a:endParaRPr lang="en-US" altLang="zh-CN" sz="2800" b="1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25000"/>
              </a:lnSpc>
            </a:pP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   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正确的命题叫做</a:t>
            </a:r>
            <a:r>
              <a:rPr lang="en-US" altLang="zh-CN" sz="2800" b="1" u="sng" dirty="0" smtClean="0">
                <a:latin typeface="微软雅黑" pitchFamily="34" charset="-122"/>
                <a:ea typeface="微软雅黑" pitchFamily="34" charset="-122"/>
              </a:rPr>
              <a:t>           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。</a:t>
            </a:r>
          </a:p>
          <a:p>
            <a:pPr>
              <a:lnSpc>
                <a:spcPct val="125000"/>
              </a:lnSpc>
            </a:pP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   </a:t>
            </a:r>
            <a:r>
              <a:rPr lang="zh-CN" altLang="zh-CN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举例子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：真命题：</a:t>
            </a:r>
            <a:r>
              <a:rPr lang="en-US" altLang="zh-CN" sz="2800" b="1" u="sng" dirty="0" smtClean="0">
                <a:latin typeface="微软雅黑" pitchFamily="34" charset="-122"/>
                <a:ea typeface="微软雅黑" pitchFamily="34" charset="-122"/>
              </a:rPr>
              <a:t>                                                      </a:t>
            </a:r>
            <a:endParaRPr lang="zh-CN" altLang="zh-CN" sz="2800" b="1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25000"/>
              </a:lnSpc>
            </a:pP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                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假命题：</a:t>
            </a:r>
            <a:r>
              <a:rPr lang="en-US" altLang="zh-CN" sz="2800" b="1" u="sng" dirty="0" smtClean="0">
                <a:latin typeface="微软雅黑" pitchFamily="34" charset="-122"/>
                <a:ea typeface="微软雅黑" pitchFamily="34" charset="-122"/>
              </a:rPr>
              <a:t>                                                      </a:t>
            </a:r>
            <a:endParaRPr lang="zh-CN" altLang="zh-CN" sz="2800" b="1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250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要说明一个命题是假命题，只要举出一个符合命</a:t>
            </a:r>
            <a:endParaRPr lang="en-US" altLang="zh-CN" sz="2800" b="1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25000"/>
              </a:lnSpc>
            </a:pP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  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题</a:t>
            </a:r>
            <a:r>
              <a:rPr lang="en-US" altLang="zh-CN" sz="2800" b="1" u="sng" dirty="0" smtClean="0">
                <a:latin typeface="微软雅黑" pitchFamily="34" charset="-122"/>
                <a:ea typeface="微软雅黑" pitchFamily="34" charset="-122"/>
              </a:rPr>
              <a:t>       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，但不符合命题</a:t>
            </a:r>
            <a:r>
              <a:rPr lang="en-US" altLang="zh-CN" sz="2800" b="1" u="sng" dirty="0" smtClean="0">
                <a:latin typeface="微软雅黑" pitchFamily="34" charset="-122"/>
                <a:ea typeface="微软雅黑" pitchFamily="34" charset="-122"/>
              </a:rPr>
              <a:t>         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的例子就可以了，</a:t>
            </a:r>
            <a:endParaRPr lang="en-US" altLang="zh-CN" sz="2800" b="1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25000"/>
              </a:lnSpc>
            </a:pP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  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像这样的例子叫做</a:t>
            </a:r>
            <a:r>
              <a:rPr lang="zh-CN" altLang="zh-CN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反例</a:t>
            </a:r>
            <a:r>
              <a:rPr lang="zh-CN" altLang="zh-CN" sz="2800" b="1" dirty="0" smtClean="0">
                <a:latin typeface="微软雅黑" pitchFamily="34" charset="-122"/>
                <a:ea typeface="微软雅黑" pitchFamily="34" charset="-122"/>
              </a:rPr>
              <a:t>。</a:t>
            </a:r>
          </a:p>
          <a:p>
            <a:pPr>
              <a:lnSpc>
                <a:spcPct val="125000"/>
              </a:lnSpc>
            </a:pPr>
            <a:endParaRPr lang="zh-CN" altLang="en-US" sz="28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12160" y="1249596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真命题</a:t>
            </a:r>
            <a:endParaRPr lang="zh-CN" altLang="en-US" sz="28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3848" y="1772816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假命题</a:t>
            </a:r>
            <a:endParaRPr lang="zh-CN" altLang="en-US" sz="28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47864" y="2329716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同角的余角相等</a:t>
            </a:r>
            <a:endParaRPr lang="zh-CN" altLang="en-US" sz="28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47864" y="2852936"/>
            <a:ext cx="37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两个锐角之和是钝角</a:t>
            </a:r>
            <a:endParaRPr lang="zh-CN" altLang="en-US" sz="28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92" y="3933056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条件</a:t>
            </a:r>
            <a:endParaRPr lang="zh-CN" altLang="en-US" sz="28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11960" y="3933056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结论</a:t>
            </a:r>
            <a:endParaRPr lang="zh-CN" altLang="en-US" sz="28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2627784" y="44624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定向自学</a:t>
            </a:r>
            <a:endParaRPr lang="zh-CN" altLang="en-US" sz="20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主题1">
  <a:themeElements>
    <a:clrScheme name="2_吉林人民出版社PPT模板（定）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吉林人民出版社PPT模板（定）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lnDef>
  </a:objectDefaults>
  <a:extraClrSchemeLst>
    <a:extraClrScheme>
      <a:clrScheme name="2_吉林人民出版社PPT模板（定）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画廊">
  <a:themeElements>
    <a:clrScheme name="画廊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43BFDE"/>
      </a:accent6>
      <a:hlink>
        <a:srgbClr val="FBAE29"/>
      </a:hlink>
      <a:folHlink>
        <a:srgbClr val="EDC47E"/>
      </a:folHlink>
    </a:clrScheme>
    <a:fontScheme name="画廊">
      <a:majorFont>
        <a:latin typeface="Rockwel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画廊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BB5F5D82-B5E9-469E-A815-C655ED4AF243}"/>
    </a:ext>
  </a:extLst>
</a:theme>
</file>

<file path=ppt/theme/theme3.xml><?xml version="1.0" encoding="utf-8"?>
<a:theme xmlns:a="http://schemas.openxmlformats.org/drawingml/2006/main" name="1_主题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吉林人民出版社PPT模板（定）</Template>
  <TotalTime>663</TotalTime>
  <Pages>0</Pages>
  <Words>2396</Words>
  <Characters>0</Characters>
  <Application>Microsoft Office PowerPoint</Application>
  <DocSecurity>0</DocSecurity>
  <PresentationFormat>全屏显示(4:3)</PresentationFormat>
  <Lines>0</Lines>
  <Paragraphs>146</Paragraphs>
  <Slides>19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3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19</vt:i4>
      </vt:variant>
    </vt:vector>
  </HeadingPairs>
  <TitlesOfParts>
    <vt:vector size="24" baseType="lpstr">
      <vt:lpstr>主题1</vt:lpstr>
      <vt:lpstr>画廊</vt:lpstr>
      <vt:lpstr>1_主题1</vt:lpstr>
      <vt:lpstr>A Equation(公式3.1)</vt:lpstr>
      <vt:lpstr>Equation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</vt:vector>
  </TitlesOfParts>
  <Company>Sky123.Org</Company>
  <LinksUpToDate>false</LinksUpToDate>
  <CharactersWithSpaces>0</CharactersWithSpaces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128</cp:revision>
  <dcterms:created xsi:type="dcterms:W3CDTF">2015-11-20T11:10:55Z</dcterms:created>
  <dcterms:modified xsi:type="dcterms:W3CDTF">2019-02-21T07:55:52Z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2052-9.1.0.4180</vt:lpwstr>
  </property>
</Properties>
</file>